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5" r:id="rId2"/>
    <p:sldId id="269" r:id="rId3"/>
    <p:sldId id="272" r:id="rId4"/>
    <p:sldId id="256" r:id="rId5"/>
    <p:sldId id="284" r:id="rId6"/>
    <p:sldId id="267" r:id="rId7"/>
    <p:sldId id="268" r:id="rId8"/>
    <p:sldId id="282" r:id="rId9"/>
    <p:sldId id="283" r:id="rId10"/>
    <p:sldId id="277" r:id="rId11"/>
    <p:sldId id="281" r:id="rId12"/>
    <p:sldId id="280" r:id="rId13"/>
    <p:sldId id="27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252AA3-0B8A-48B1-8CDD-28FEA9A6A2B2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0FC9F5-83C9-4809-822D-2356BE2532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4910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Hello everybody we are going to present our project called the </a:t>
            </a:r>
            <a:r>
              <a:rPr lang="en-GB" dirty="0" err="1"/>
              <a:t>handmonizer</a:t>
            </a:r>
            <a:r>
              <a:rPr lang="en-GB" dirty="0"/>
              <a:t>, a sophisticated harmonizer controlled by the hand of the singer. This tool is been developed to </a:t>
            </a:r>
            <a:r>
              <a:rPr lang="en-GB" dirty="0" err="1"/>
              <a:t>fulfill</a:t>
            </a:r>
            <a:r>
              <a:rPr lang="en-GB" dirty="0"/>
              <a:t> the desires of a specific artist,  the jazz singer Maria pia de Vito. She was looking for an easy-to-interact instrument that could ease her actual setup.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937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 b="1" dirty="0">
                <a:latin typeface="Amasis MT Pro" panose="02040504050005020304" pitchFamily="18" charset="0"/>
              </a:rPr>
              <a:t>The “</a:t>
            </a:r>
            <a:r>
              <a:rPr lang="en-US" sz="4400" b="1" dirty="0" err="1">
                <a:latin typeface="Amasis MT Pro" panose="02040504050005020304" pitchFamily="18" charset="0"/>
              </a:rPr>
              <a:t>Handmonizer</a:t>
            </a:r>
            <a:r>
              <a:rPr lang="en-US" sz="4400" b="1" dirty="0">
                <a:latin typeface="Amasis MT Pro" panose="02040504050005020304" pitchFamily="18" charset="0"/>
              </a:rPr>
              <a:t>”</a:t>
            </a:r>
            <a:endParaRPr lang="en-GB" sz="4400" b="1" dirty="0">
              <a:latin typeface="Amasis MT Pro" panose="020405040500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0952" y="5066802"/>
            <a:ext cx="9144000" cy="1152663"/>
          </a:xfrm>
        </p:spPr>
        <p:txBody>
          <a:bodyPr>
            <a:normAutofit/>
          </a:bodyPr>
          <a:lstStyle/>
          <a:p>
            <a:r>
              <a:rPr lang="en-US" sz="1800" dirty="0"/>
              <a:t>Project Course</a:t>
            </a:r>
          </a:p>
          <a:p>
            <a:r>
              <a:rPr lang="en-US" sz="1800" dirty="0"/>
              <a:t>L28</a:t>
            </a:r>
          </a:p>
          <a:p>
            <a:r>
              <a:rPr lang="en-US" sz="1800" dirty="0"/>
              <a:t>Davide Lionetti, </a:t>
            </a:r>
            <a:r>
              <a:rPr lang="en-US" sz="1800" dirty="0" err="1"/>
              <a:t>Antonios</a:t>
            </a:r>
            <a:r>
              <a:rPr lang="en-US" sz="1800" dirty="0"/>
              <a:t> Pappas</a:t>
            </a:r>
            <a:endParaRPr lang="en-GB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596" y="1981791"/>
            <a:ext cx="3217333" cy="9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113" y="1332572"/>
            <a:ext cx="4977976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Version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two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112" y="2403658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No patches</a:t>
            </a:r>
          </a:p>
          <a:p>
            <a:endParaRPr lang="en-US" sz="1800" dirty="0"/>
          </a:p>
          <a:p>
            <a:r>
              <a:rPr lang="en-US" sz="1800" dirty="0"/>
              <a:t>Set a scale and the “</a:t>
            </a:r>
            <a:r>
              <a:rPr lang="en-US" sz="1800" dirty="0" err="1"/>
              <a:t>Handmonizer</a:t>
            </a:r>
            <a:r>
              <a:rPr lang="en-US" sz="1800" dirty="0"/>
              <a:t>” will follow it</a:t>
            </a:r>
          </a:p>
          <a:p>
            <a:endParaRPr lang="en-US" sz="1800" dirty="0"/>
          </a:p>
          <a:p>
            <a:r>
              <a:rPr lang="en-US" sz="1800" dirty="0"/>
              <a:t>Disclaimer: two </a:t>
            </a:r>
            <a:r>
              <a:rPr lang="en-US" sz="1800" dirty="0" err="1"/>
              <a:t>SuperCollider</a:t>
            </a:r>
            <a:r>
              <a:rPr lang="en-US" sz="1800" dirty="0"/>
              <a:t> classes by Matthew Yee King were used</a:t>
            </a:r>
            <a:endParaRPr lang="en-GB" sz="1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3F6AE12-FCCC-4273-AD86-D38B20602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81043" y="863174"/>
            <a:ext cx="4958918" cy="495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66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3" y="1273471"/>
            <a:ext cx="5968001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latin typeface="Amasis MT Pro" panose="02040504050005020304" pitchFamily="18" charset="0"/>
              </a:rPr>
              <a:t>Results and improvement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25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233" y="1317860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Evaluation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7291205B-2A56-4E71-AAA3-3BC24C3550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791" y="1526960"/>
            <a:ext cx="4234649" cy="423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62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785" y="1320445"/>
            <a:ext cx="4629465" cy="7941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600" b="1" kern="1200" dirty="0">
                <a:solidFill>
                  <a:schemeClr val="tx2"/>
                </a:solidFill>
                <a:latin typeface="Amasis MT Pro" panose="02040504050005020304" pitchFamily="18" charset="0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79" y="2837706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3768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4" y="1273471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latin typeface="Amasis MT Pro" panose="02040504050005020304" pitchFamily="18" charset="0"/>
              </a:rPr>
              <a:t>What is the «Handmonizer»?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Artist-oriented vocal improvisation tool</a:t>
            </a:r>
          </a:p>
          <a:p>
            <a:endParaRPr lang="en-US" sz="1800" dirty="0"/>
          </a:p>
          <a:p>
            <a:r>
              <a:rPr lang="en-US" sz="1800" dirty="0"/>
              <a:t>Tailored to the needs of jazz singer Maria Pia De Vito</a:t>
            </a:r>
          </a:p>
          <a:p>
            <a:endParaRPr lang="en-US" sz="1800" dirty="0"/>
          </a:p>
          <a:p>
            <a:r>
              <a:rPr lang="en-US" sz="1800" dirty="0"/>
              <a:t>Goal: enhance the singer’s live One-Woman-Band performance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233" y="1317860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latin typeface="Amasis MT Pro" panose="02040504050005020304" pitchFamily="18" charset="0"/>
              </a:rPr>
              <a:t>Artistic needs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 lnSpcReduction="1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  <a:p>
            <a:r>
              <a:rPr lang="en-US" sz="1800" dirty="0"/>
              <a:t>Eventide guitar harmonizer </a:t>
            </a:r>
          </a:p>
          <a:p>
            <a:r>
              <a:rPr lang="en-US" sz="1800" dirty="0"/>
              <a:t>Echoplex looping machine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Issues:</a:t>
            </a:r>
          </a:p>
          <a:p>
            <a:pPr marL="0" indent="0">
              <a:buNone/>
            </a:pPr>
            <a:endParaRPr lang="en-US" sz="1800" dirty="0"/>
          </a:p>
          <a:p>
            <a:pPr lvl="0"/>
            <a:r>
              <a:rPr lang="en-US" sz="1800" dirty="0"/>
              <a:t>Unnatural/mechanical interaction</a:t>
            </a:r>
          </a:p>
          <a:p>
            <a:pPr lvl="0"/>
            <a:r>
              <a:rPr lang="en-US" sz="1800" dirty="0"/>
              <a:t>Too many physical switches/knobs</a:t>
            </a:r>
          </a:p>
          <a:p>
            <a:pPr lvl="0"/>
            <a:r>
              <a:rPr lang="en-US" sz="1800" dirty="0"/>
              <a:t>Clicking noises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BFC16-4C42-4DBA-A4C6-905E40ACE5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0" t="20640" r="23292" b="24013"/>
          <a:stretch/>
        </p:blipFill>
        <p:spPr>
          <a:xfrm>
            <a:off x="541538" y="1398850"/>
            <a:ext cx="3577701" cy="447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20F25AE-F9D8-456D-8748-00F7C287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20" y="2033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DC9337-F54E-45CD-850C-0E343063DE9E}"/>
              </a:ext>
            </a:extLst>
          </p:cNvPr>
          <p:cNvSpPr txBox="1"/>
          <p:nvPr/>
        </p:nvSpPr>
        <p:spPr>
          <a:xfrm>
            <a:off x="8229600" y="6004441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Introdution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1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 with low confidence">
            <a:extLst>
              <a:ext uri="{FF2B5EF4-FFF2-40B4-BE49-F238E27FC236}">
                <a16:creationId xmlns:a16="http://schemas.microsoft.com/office/drawing/2014/main" id="{33F6322D-3447-4473-86AB-B05C7F0CB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414" y="3128221"/>
            <a:ext cx="2786622" cy="2786622"/>
          </a:xfrm>
          <a:prstGeom prst="rect">
            <a:avLst/>
          </a:prstGeom>
        </p:spPr>
      </p:pic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3A448BE-5DAC-491F-89C8-C48A93382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849" y="3822149"/>
            <a:ext cx="1229315" cy="1229315"/>
          </a:xfrm>
          <a:prstGeom prst="rect">
            <a:avLst/>
          </a:prstGeom>
        </p:spPr>
      </p:pic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681" y="3632159"/>
            <a:ext cx="1548638" cy="1548638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A9C3409F-4DB0-4D67-ACD2-7EFB2B514E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6"/>
          <a:stretch/>
        </p:blipFill>
        <p:spPr>
          <a:xfrm>
            <a:off x="1167208" y="5308542"/>
            <a:ext cx="1365495" cy="1267234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2883158" y="4226014"/>
            <a:ext cx="2256877" cy="2955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268475" y="1045445"/>
            <a:ext cx="573825" cy="3344459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547" y="5256714"/>
            <a:ext cx="1306790" cy="496580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2883158" y="5543476"/>
            <a:ext cx="3344459" cy="57382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6961910" y="4179446"/>
            <a:ext cx="1360096" cy="314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5" name="Picture 54" descr="Shape&#10;&#10;Description automatically generated with low confidence">
            <a:extLst>
              <a:ext uri="{FF2B5EF4-FFF2-40B4-BE49-F238E27FC236}">
                <a16:creationId xmlns:a16="http://schemas.microsoft.com/office/drawing/2014/main" id="{B5C1A9E6-E671-4875-89A2-F6C5B15409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34" y="1770225"/>
            <a:ext cx="1571044" cy="1571044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extLst>
              <a:ext uri="{FF2B5EF4-FFF2-40B4-BE49-F238E27FC236}">
                <a16:creationId xmlns:a16="http://schemas.microsoft.com/office/drawing/2014/main" id="{AF890F85-2DEE-4859-9B19-52260DED303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8322006" y="4988486"/>
            <a:ext cx="1305765" cy="12450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B0A8D5-7051-450A-A8F3-32B99E764C30}"/>
              </a:ext>
            </a:extLst>
          </p:cNvPr>
          <p:cNvSpPr txBox="1"/>
          <p:nvPr/>
        </p:nvSpPr>
        <p:spPr>
          <a:xfrm>
            <a:off x="1092111" y="1273057"/>
            <a:ext cx="1532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Inputs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B999BC-5449-4F5D-B424-D641FB24EAE3}"/>
              </a:ext>
            </a:extLst>
          </p:cNvPr>
          <p:cNvSpPr txBox="1"/>
          <p:nvPr/>
        </p:nvSpPr>
        <p:spPr>
          <a:xfrm>
            <a:off x="4826568" y="1288589"/>
            <a:ext cx="3294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Processing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AA98CE-55BE-481E-ADB3-982F4305BCDD}"/>
              </a:ext>
            </a:extLst>
          </p:cNvPr>
          <p:cNvSpPr txBox="1"/>
          <p:nvPr/>
        </p:nvSpPr>
        <p:spPr>
          <a:xfrm>
            <a:off x="9402414" y="1288589"/>
            <a:ext cx="172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Output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C6E961C6-DBE0-42E3-8B7B-53DCD0821AC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8322006" y="2806450"/>
            <a:ext cx="1305765" cy="124509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EABC362-5F2C-457F-A97B-7336CB2838E0}"/>
              </a:ext>
            </a:extLst>
          </p:cNvPr>
          <p:cNvSpPr txBox="1"/>
          <p:nvPr/>
        </p:nvSpPr>
        <p:spPr>
          <a:xfrm>
            <a:off x="276168" y="282224"/>
            <a:ext cx="5572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3600" dirty="0" err="1">
                <a:solidFill>
                  <a:prstClr val="white"/>
                </a:solidFill>
                <a:latin typeface="Amasis MT Pro Black" panose="02040A04050005020304" pitchFamily="18" charset="0"/>
              </a:rPr>
              <a:t>Signal</a:t>
            </a:r>
            <a:r>
              <a:rPr lang="it-IT" sz="3600" dirty="0">
                <a:solidFill>
                  <a:prstClr val="white"/>
                </a:solidFill>
                <a:latin typeface="Amasis MT Pro Black" panose="02040A04050005020304" pitchFamily="18" charset="0"/>
              </a:rPr>
              <a:t> flow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138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9" grpId="0" animBg="1"/>
      <p:bldP spid="33" grpId="0" animBg="1"/>
      <p:bldP spid="54" grpId="0" animBg="1"/>
      <p:bldP spid="5" grpId="0"/>
      <p:bldP spid="6" grpId="0"/>
      <p:bldP spid="8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84" y="552243"/>
            <a:ext cx="7724775" cy="1454051"/>
          </a:xfrm>
        </p:spPr>
        <p:txBody>
          <a:bodyPr anchor="b"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Hand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motion</a:t>
            </a:r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recognition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5" y="412483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ML5.js interface, </a:t>
            </a:r>
            <a:r>
              <a:rPr lang="en-US" sz="1800" dirty="0" err="1">
                <a:solidFill>
                  <a:schemeClr val="tx2"/>
                </a:solidFill>
              </a:rPr>
              <a:t>Handpose</a:t>
            </a:r>
            <a:r>
              <a:rPr lang="en-US" sz="1800" dirty="0">
                <a:solidFill>
                  <a:schemeClr val="tx2"/>
                </a:solidFill>
              </a:rPr>
              <a:t> model</a:t>
            </a:r>
          </a:p>
          <a:p>
            <a:r>
              <a:rPr lang="en-US" sz="1800" dirty="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</a:rPr>
              <a:t>Features: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endParaRPr lang="en-US" sz="1800" dirty="0">
              <a:solidFill>
                <a:schemeClr val="tx2"/>
              </a:solidFill>
            </a:endParaRPr>
          </a:p>
          <a:p>
            <a:endParaRPr lang="en-GB" sz="1800" dirty="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80" y="3706177"/>
            <a:ext cx="2010211" cy="2642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2E89D-92D3-4F0A-A5D3-E73C0C13E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431" y="674735"/>
            <a:ext cx="2483729" cy="94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9647" y="3402522"/>
            <a:ext cx="3500003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latin typeface="Amasis MT Pro" panose="02040504050005020304" pitchFamily="18" charset="0"/>
              </a:rPr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837437" y="422229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3" y="1273471"/>
            <a:ext cx="5822101" cy="1454051"/>
          </a:xfrm>
        </p:spPr>
        <p:txBody>
          <a:bodyPr>
            <a:normAutofit/>
          </a:bodyPr>
          <a:lstStyle/>
          <a:p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Structure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" y="2421682"/>
            <a:ext cx="5681853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Pitch tracker: Tartini</a:t>
            </a:r>
          </a:p>
          <a:p>
            <a:r>
              <a:rPr lang="en-US" sz="1800" dirty="0"/>
              <a:t>Pitch shifter: </a:t>
            </a:r>
            <a:r>
              <a:rPr lang="en-US" sz="1800" dirty="0" err="1"/>
              <a:t>PitchShiftPA</a:t>
            </a:r>
            <a:r>
              <a:rPr lang="en-US" sz="1800" dirty="0"/>
              <a:t> (PSOLA)</a:t>
            </a:r>
          </a:p>
          <a:p>
            <a:r>
              <a:rPr lang="en-US" sz="1800" dirty="0"/>
              <a:t>Effects: </a:t>
            </a:r>
            <a:r>
              <a:rPr lang="en-US" sz="1800" dirty="0" err="1"/>
              <a:t>Rerverb</a:t>
            </a:r>
            <a:r>
              <a:rPr lang="en-US" sz="1800" dirty="0"/>
              <a:t> / Delay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Hand motion/gesture controls: </a:t>
            </a:r>
          </a:p>
          <a:p>
            <a:r>
              <a:rPr lang="en-US" sz="1800" dirty="0"/>
              <a:t>Palm length    	 harmonies ON/OFF (dB mapping)</a:t>
            </a:r>
          </a:p>
          <a:p>
            <a:r>
              <a:rPr lang="en-US" sz="1800" dirty="0"/>
              <a:t>Palm center coordinates           number of voices +  </a:t>
            </a:r>
          </a:p>
          <a:p>
            <a:pPr marL="0" indent="0">
              <a:buNone/>
            </a:pPr>
            <a:r>
              <a:rPr lang="en-US" sz="1800" dirty="0"/>
              <a:t>                                                           high/low harmonics</a:t>
            </a:r>
          </a:p>
          <a:p>
            <a:r>
              <a:rPr lang="en-US" sz="1800" dirty="0"/>
              <a:t>Palm slope           effect dry/wet knob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775512E5-44CD-4931-8B59-1FA7B381FFC2}"/>
              </a:ext>
            </a:extLst>
          </p:cNvPr>
          <p:cNvSpPr/>
          <p:nvPr/>
        </p:nvSpPr>
        <p:spPr>
          <a:xfrm>
            <a:off x="2292927" y="4557184"/>
            <a:ext cx="417946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C33DEE6-CD38-4B4A-9BF3-7E4EA09F88DF}"/>
              </a:ext>
            </a:extLst>
          </p:cNvPr>
          <p:cNvSpPr/>
          <p:nvPr/>
        </p:nvSpPr>
        <p:spPr>
          <a:xfrm>
            <a:off x="3454401" y="4957234"/>
            <a:ext cx="424872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EE180FA-D337-4F93-8B9E-32862C6464C1}"/>
              </a:ext>
            </a:extLst>
          </p:cNvPr>
          <p:cNvSpPr/>
          <p:nvPr/>
        </p:nvSpPr>
        <p:spPr>
          <a:xfrm>
            <a:off x="2202873" y="5697886"/>
            <a:ext cx="453448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6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092" y="1575035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Version one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MIDI controlled patch switch</a:t>
            </a:r>
          </a:p>
          <a:p>
            <a:endParaRPr lang="en-US" sz="1800" dirty="0"/>
          </a:p>
          <a:p>
            <a:r>
              <a:rPr lang="en-US" sz="1800" dirty="0"/>
              <a:t>Fixed interval harmonies in each patch </a:t>
            </a:r>
          </a:p>
          <a:p>
            <a:endParaRPr lang="en-GB" sz="1800" dirty="0"/>
          </a:p>
          <a:p>
            <a:r>
              <a:rPr lang="en-GB" sz="1800" dirty="0"/>
              <a:t>Two patches with effects only (reverb/delay)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823A9924-1931-44FE-A198-BB7327A6DB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791" y="1059784"/>
            <a:ext cx="4767309" cy="476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48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337</TotalTime>
  <Words>304</Words>
  <Application>Microsoft Office PowerPoint</Application>
  <PresentationFormat>Widescreen</PresentationFormat>
  <Paragraphs>68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Amasis MT Pro</vt:lpstr>
      <vt:lpstr>Amasis MT Pro Black</vt:lpstr>
      <vt:lpstr>Arial</vt:lpstr>
      <vt:lpstr>Calibri</vt:lpstr>
      <vt:lpstr>Calibri Light</vt:lpstr>
      <vt:lpstr>Rockwell</vt:lpstr>
      <vt:lpstr>Office Theme</vt:lpstr>
      <vt:lpstr>The “Handmonizer”</vt:lpstr>
      <vt:lpstr>What is the «Handmonizer»?</vt:lpstr>
      <vt:lpstr>Artistic needs</vt:lpstr>
      <vt:lpstr>PowerPoint Presentation</vt:lpstr>
      <vt:lpstr>PowerPoint Presentation</vt:lpstr>
      <vt:lpstr>Hand motion recognition</vt:lpstr>
      <vt:lpstr>Supercollider algorithm</vt:lpstr>
      <vt:lpstr>Structure</vt:lpstr>
      <vt:lpstr>Version one</vt:lpstr>
      <vt:lpstr>Version two</vt:lpstr>
      <vt:lpstr>Results and improvement</vt:lpstr>
      <vt:lpstr>Evaluation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Antonios Pappas</cp:lastModifiedBy>
  <cp:revision>12</cp:revision>
  <dcterms:created xsi:type="dcterms:W3CDTF">2022-06-23T16:16:38Z</dcterms:created>
  <dcterms:modified xsi:type="dcterms:W3CDTF">2022-07-03T16:15:56Z</dcterms:modified>
</cp:coreProperties>
</file>

<file path=docProps/thumbnail.jpeg>
</file>